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9" r:id="rId4"/>
    <p:sldId id="278" r:id="rId5"/>
    <p:sldId id="294" r:id="rId6"/>
    <p:sldId id="283" r:id="rId7"/>
    <p:sldId id="284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9CAB-7CCA-47D7-AE0B-9B87B942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82BFF-3934-467D-849B-7FD5ED2B8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24038-615D-4F29-A9DF-533E5716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8008-8DCC-40A0-A02B-34781B3B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DC9B-3B69-4829-8546-2270A38A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6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ACEE-34BF-4D1F-87C5-DA519E78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70209-D256-43C3-B017-C9E8DB695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BEC71-C46F-4479-A80F-628B266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5635E-AEBC-42D4-92F3-88A076A7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7DBDD-4214-48D4-B416-9F23028D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8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C3A07-4E29-4123-930B-632E21D6A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06199-0DD2-452F-950D-12765A598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D2F6F-2A31-4784-A287-D4D4B588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641B-81A3-4B7A-A5B9-EE9787A4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6DAE-3B60-4EC1-AA12-96015172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8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3BE7-64A4-4CA2-98AA-B2C21202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247C2-1B17-4B3C-8C00-D021B3F2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0522-5081-40EB-A5BA-116A86999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E1D51-DF4E-4C26-A3C6-D78A97F9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FAD73-AA77-4252-8A12-A6E67E92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68DE-AF94-4A74-97C7-6E624EB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FA9BD-F1D1-4504-8504-75A8493D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12CE0-1ACC-4875-88B2-59A13208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56617-516E-4364-9724-FC9F40DB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37E81-473A-47A3-A9FE-B03E9321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1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B6F0-5667-48CA-A192-B2F72B9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E8A0-FFDE-4417-9D9E-84DCE97A6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A0D67-8CCB-46A6-9B10-755A711C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1F235-4E29-4DDE-A995-D8AD1A4A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D6E31-F301-4F90-B80B-7A355E5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4C7B5-F5F0-4202-9D26-46090B3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4104-60DF-42C8-89FD-7A7C3B1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E98D0-2BB5-454E-BBB4-94F3047B5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CFAD-582F-49BA-A3BE-877090FB6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4BB138-058B-4C9F-A999-6CADA502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2704C-2D7E-4812-813E-0817D4DF7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73BEB-2DD6-4685-B66A-0481EFBB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1815E-0C8C-471F-A0D1-5DD8D804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3CE2-081C-4D93-9D2A-D35B7A2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5D41-7023-4AD3-8C84-ECE4BB0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4B55F-2143-4542-AADE-05CBBFE2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8D70B-97CB-49E9-B55C-6BE9534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DE95C-46E0-490B-8661-8BB6F141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1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94546-C2B7-489A-B28D-4C2F5EBB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2D64-C836-4598-8688-59F60E18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1083F-BFF8-44D3-97A0-1A365912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9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5D78-5C01-4AE3-B649-2423166E7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88FD-DB9A-4F12-B7A2-7D34566B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41CE5-4781-4609-9397-CF61368E2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5753B-FE41-427F-805D-CF1A2385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4443-5763-4609-B7E0-4E140259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FEA1C-6820-4E0F-BB9C-336D3A86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1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F10-8C14-4AB6-9EFD-952C10D1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0F3D7A-36F0-4FCD-A7F6-0D8CE4A6E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ADA83-D69F-4769-9BE9-B8CF1524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10125-25CF-495D-9E44-6058548F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402B-BB8A-4F09-B816-01230B6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264F8-5058-4C2E-9632-6B6D244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34753-00BC-4095-94A7-D75B7FA4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DE6AA-A7E0-4774-B6F8-D762989F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F592-5102-459C-BB96-DBF6E9DDC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141F-398B-4B4F-A0A0-21BF682E5D86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5AD0-CFE0-44A2-AA18-9D1F6F93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87C0-9564-46F3-B67E-43E6B87C3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4DBB-7040-41BF-AE7B-CFC6EDE90D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AqOQu7p7o?si=s2Nt5x3uV54ifvyI" TargetMode="External"/><Relationship Id="rId4" Type="http://schemas.openxmlformats.org/officeDocument/2006/relationships/hyperlink" Target="https://www.youtube.com/watch?v=baAqOQu7p7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88FE2-05B7-4DB3-9EEA-13E2B50F5C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06" y="348792"/>
            <a:ext cx="5885188" cy="1461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13571-9F73-4136-9BCC-EA8D57ED09FF}"/>
              </a:ext>
            </a:extLst>
          </p:cNvPr>
          <p:cNvSpPr txBox="1"/>
          <p:nvPr/>
        </p:nvSpPr>
        <p:spPr>
          <a:xfrm>
            <a:off x="6868897" y="2443525"/>
            <a:ext cx="4792910" cy="2585323"/>
          </a:xfrm>
          <a:prstGeom prst="rect">
            <a:avLst/>
          </a:prstGeom>
          <a:solidFill>
            <a:srgbClr val="F511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GCSE </a:t>
            </a:r>
            <a:r>
              <a:rPr lang="en-GB" sz="5400" b="1" dirty="0" err="1">
                <a:solidFill>
                  <a:schemeClr val="bg1"/>
                </a:solidFill>
                <a:latin typeface="Inter"/>
              </a:rPr>
              <a:t>BrightSparks</a:t>
            </a:r>
            <a:endParaRPr lang="en-GB" sz="5400" b="1" dirty="0">
              <a:solidFill>
                <a:schemeClr val="bg1"/>
              </a:solidFill>
              <a:latin typeface="Inter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Inter"/>
              </a:rPr>
              <a:t>Resources </a:t>
            </a:r>
          </a:p>
        </p:txBody>
      </p:sp>
      <p:pic>
        <p:nvPicPr>
          <p:cNvPr id="6" name="Picture 2" descr="Homepage - LPO">
            <a:extLst>
              <a:ext uri="{FF2B5EF4-FFF2-40B4-BE49-F238E27FC236}">
                <a16:creationId xmlns:a16="http://schemas.microsoft.com/office/drawing/2014/main" id="{D06FD3A8-74F0-4743-B6F6-C126D138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3" y="1986449"/>
            <a:ext cx="5246424" cy="34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6F7D3-03DC-4571-A998-B04755E29082}"/>
              </a:ext>
            </a:extLst>
          </p:cNvPr>
          <p:cNvSpPr/>
          <p:nvPr/>
        </p:nvSpPr>
        <p:spPr>
          <a:xfrm>
            <a:off x="0" y="5652830"/>
            <a:ext cx="1219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err="1">
                <a:latin typeface="Inter"/>
                <a:ea typeface="Calibri" panose="020F0502020204030204" pitchFamily="34" charset="0"/>
              </a:rPr>
              <a:t>BrightSparks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 is generously funded by the Rothschild Foundation with additional support from the Candide Trust, </a:t>
            </a:r>
            <a:r>
              <a:rPr lang="en-GB" i="1" dirty="0" err="1">
                <a:latin typeface="Inter"/>
                <a:ea typeface="Calibri" panose="020F0502020204030204" pitchFamily="34" charset="0"/>
              </a:rPr>
              <a:t>Dunard</a:t>
            </a:r>
            <a:r>
              <a:rPr lang="en-GB" i="1" dirty="0">
                <a:latin typeface="Inter"/>
                <a:ea typeface="Calibri" panose="020F0502020204030204" pitchFamily="34" charset="0"/>
              </a:rPr>
              <a:t> Fund, Rivers Foundation, Mrs Philip Kan, Gill and Julian Simmonds and Garfield Weston Foundation</a:t>
            </a:r>
          </a:p>
          <a:p>
            <a:pPr algn="ctr"/>
            <a:r>
              <a:rPr lang="en-GB" sz="1600" dirty="0">
                <a:effectLst/>
                <a:latin typeface="Inter"/>
                <a:ea typeface="Calibri" panose="020F0502020204030204" pitchFamily="34" charset="0"/>
              </a:rPr>
              <a:t>© Rachel Leach and the London Philharmonic Orchestra 2024</a:t>
            </a:r>
          </a:p>
        </p:txBody>
      </p:sp>
    </p:spTree>
    <p:extLst>
      <p:ext uri="{BB962C8B-B14F-4D97-AF65-F5344CB8AC3E}">
        <p14:creationId xmlns:p14="http://schemas.microsoft.com/office/powerpoint/2010/main" val="41550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21429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80" y="3429000"/>
            <a:ext cx="10515600" cy="3501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After this, there is no new material except:</a:t>
            </a:r>
          </a:p>
          <a:p>
            <a:r>
              <a:rPr lang="en-GB" dirty="0">
                <a:solidFill>
                  <a:srgbClr val="F5118C"/>
                </a:solidFill>
              </a:rPr>
              <a:t>Countermelody (a secondary melody usually less prominent than the main melody) – here it is so good that it almost attracts attention away from the main theme!</a:t>
            </a:r>
          </a:p>
          <a:p>
            <a:r>
              <a:rPr lang="en-GB" dirty="0"/>
              <a:t>New orchestration – different instruments play each part</a:t>
            </a:r>
          </a:p>
          <a:p>
            <a:r>
              <a:rPr lang="en-GB" dirty="0"/>
              <a:t>Different moods and speeds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191085-D816-478E-852A-01C632267014}"/>
              </a:ext>
            </a:extLst>
          </p:cNvPr>
          <p:cNvSpPr txBox="1">
            <a:spLocks/>
          </p:cNvSpPr>
          <p:nvPr/>
        </p:nvSpPr>
        <p:spPr>
          <a:xfrm>
            <a:off x="838198" y="1027906"/>
            <a:ext cx="3652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2060"/>
                </a:solidFill>
                <a:latin typeface="+mn-lt"/>
              </a:rPr>
              <a:t>Introduction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41EB16-56FF-43BA-9FBD-8FC800C58E22}"/>
              </a:ext>
            </a:extLst>
          </p:cNvPr>
          <p:cNvSpPr txBox="1">
            <a:spLocks/>
          </p:cNvSpPr>
          <p:nvPr/>
        </p:nvSpPr>
        <p:spPr>
          <a:xfrm>
            <a:off x="838198" y="1686798"/>
            <a:ext cx="3537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B050"/>
                </a:solidFill>
                <a:latin typeface="+mn-lt"/>
              </a:rPr>
              <a:t>Jaunty theme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9F057-CE6F-4F42-9999-15F1B0906AC5}"/>
              </a:ext>
            </a:extLst>
          </p:cNvPr>
          <p:cNvSpPr txBox="1">
            <a:spLocks/>
          </p:cNvSpPr>
          <p:nvPr/>
        </p:nvSpPr>
        <p:spPr>
          <a:xfrm>
            <a:off x="838198" y="2384002"/>
            <a:ext cx="110490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7030A0"/>
                </a:solidFill>
                <a:latin typeface="+mn-lt"/>
              </a:rPr>
              <a:t>Main March theme (Figure 3 – Figure 7)</a:t>
            </a:r>
          </a:p>
        </p:txBody>
      </p:sp>
    </p:spTree>
    <p:extLst>
      <p:ext uri="{BB962C8B-B14F-4D97-AF65-F5344CB8AC3E}">
        <p14:creationId xmlns:p14="http://schemas.microsoft.com/office/powerpoint/2010/main" val="342765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Coda (Figure 14 – end)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2"/>
            <a:ext cx="10515600" cy="465696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5118C"/>
                </a:solidFill>
              </a:rPr>
              <a:t>Coda = </a:t>
            </a:r>
            <a:r>
              <a:rPr lang="en-GB" dirty="0">
                <a:solidFill>
                  <a:srgbClr val="F5118C"/>
                </a:solidFill>
              </a:rPr>
              <a:t>the ending section of a piece</a:t>
            </a:r>
          </a:p>
          <a:p>
            <a:r>
              <a:rPr lang="en-GB" dirty="0"/>
              <a:t>Uses the main theme one more time, this time </a:t>
            </a:r>
            <a:r>
              <a:rPr lang="en-GB" dirty="0">
                <a:solidFill>
                  <a:srgbClr val="F5118C"/>
                </a:solidFill>
              </a:rPr>
              <a:t>augmenting</a:t>
            </a:r>
            <a:r>
              <a:rPr lang="en-GB" dirty="0"/>
              <a:t> the note values at the end, which means stretching them out and lengthening them</a:t>
            </a:r>
          </a:p>
          <a:p>
            <a:r>
              <a:rPr lang="en-GB" dirty="0"/>
              <a:t>The final coda uses a fragment of the main theme</a:t>
            </a:r>
          </a:p>
          <a:p>
            <a:r>
              <a:rPr lang="en-GB" dirty="0"/>
              <a:t>It shifts the theme from F major to Ab major for a lovely final chord progression: IV – </a:t>
            </a:r>
            <a:r>
              <a:rPr lang="en-GB" dirty="0" err="1"/>
              <a:t>bVI</a:t>
            </a:r>
            <a:r>
              <a:rPr lang="en-GB" dirty="0"/>
              <a:t> – I in C major</a:t>
            </a:r>
          </a:p>
          <a:p>
            <a:r>
              <a:rPr lang="en-GB" dirty="0"/>
              <a:t>Pounding timpani plays I-V-I-V-I (Hollywood-style ending)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0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C48C-F340-4F41-A18E-99304FE8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</a:rPr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1F9F-152E-4454-8AC1-13125D91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How does Coates create a feeling of suspense at the beginning of the piece?</a:t>
            </a:r>
          </a:p>
          <a:p>
            <a:pPr marL="514350" indent="-514350">
              <a:buAutoNum type="arabicPeriod"/>
            </a:pPr>
            <a:r>
              <a:rPr lang="en-GB" dirty="0"/>
              <a:t>What is the difference between </a:t>
            </a:r>
            <a:r>
              <a:rPr lang="en-GB" dirty="0">
                <a:solidFill>
                  <a:srgbClr val="F5118C"/>
                </a:solidFill>
              </a:rPr>
              <a:t>diminution </a:t>
            </a:r>
            <a:r>
              <a:rPr lang="en-GB" dirty="0"/>
              <a:t>and </a:t>
            </a:r>
            <a:r>
              <a:rPr lang="en-GB" dirty="0">
                <a:solidFill>
                  <a:srgbClr val="F5118C"/>
                </a:solidFill>
              </a:rPr>
              <a:t>augmentation</a:t>
            </a:r>
            <a:r>
              <a:rPr lang="en-GB" dirty="0"/>
              <a:t>?</a:t>
            </a:r>
          </a:p>
          <a:p>
            <a:pPr marL="514350" indent="-514350">
              <a:buAutoNum type="arabicPeriod"/>
            </a:pPr>
            <a:r>
              <a:rPr lang="en-GB" dirty="0"/>
              <a:t>What is the mood of Coates’s first theme?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What is the technical term for the second melody that is performed alongside the Main March theme in the middle of the piece?</a:t>
            </a:r>
          </a:p>
          <a:p>
            <a:pPr marL="514350" indent="-514350">
              <a:buAutoNum type="arabicPeriod"/>
            </a:pPr>
            <a:r>
              <a:rPr lang="en-GB" dirty="0"/>
              <a:t>Which instrument creates the Hollywood feel at the end?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856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C48C-F340-4F41-A18E-99304FE8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5118C"/>
                </a:solidFill>
              </a:rPr>
              <a:t>Quiz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1F9F-152E-4454-8AC1-13125D91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How does Coates create a feeling of suspense at the beginning of the piece? </a:t>
            </a:r>
            <a:r>
              <a:rPr lang="en-GB" dirty="0"/>
              <a:t>- With a long, rumbling dominant pedal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What is the difference between </a:t>
            </a:r>
            <a:r>
              <a:rPr lang="en-GB" b="1" dirty="0">
                <a:solidFill>
                  <a:srgbClr val="F5118C"/>
                </a:solidFill>
              </a:rPr>
              <a:t>diminution </a:t>
            </a:r>
            <a:r>
              <a:rPr lang="en-GB" b="1" dirty="0"/>
              <a:t>and </a:t>
            </a:r>
            <a:r>
              <a:rPr lang="en-GB" b="1" dirty="0">
                <a:solidFill>
                  <a:srgbClr val="F5118C"/>
                </a:solidFill>
              </a:rPr>
              <a:t>augmentation</a:t>
            </a:r>
            <a:r>
              <a:rPr lang="en-GB" b="1" dirty="0"/>
              <a:t>? </a:t>
            </a:r>
            <a:r>
              <a:rPr lang="en-GB" dirty="0"/>
              <a:t>- </a:t>
            </a:r>
            <a:r>
              <a:rPr lang="en-GB" dirty="0">
                <a:solidFill>
                  <a:srgbClr val="F5118C"/>
                </a:solidFill>
              </a:rPr>
              <a:t>Diminution </a:t>
            </a:r>
            <a:r>
              <a:rPr lang="en-GB" dirty="0"/>
              <a:t>is when you shorten the note lengths. </a:t>
            </a:r>
            <a:r>
              <a:rPr lang="en-GB" dirty="0">
                <a:solidFill>
                  <a:srgbClr val="F5118C"/>
                </a:solidFill>
              </a:rPr>
              <a:t>Augmentation </a:t>
            </a:r>
            <a:r>
              <a:rPr lang="en-GB" dirty="0"/>
              <a:t>is when you extend them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What is the mood of Coates’s first theme? </a:t>
            </a:r>
            <a:r>
              <a:rPr lang="en-GB" dirty="0"/>
              <a:t>- Jaunty and happy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What is the technical term for the second melody that is performed alongside the Main March theme in the middle of the piece? </a:t>
            </a:r>
            <a:r>
              <a:rPr lang="en-GB" dirty="0"/>
              <a:t>- The second melody is called the </a:t>
            </a:r>
            <a:r>
              <a:rPr lang="en-GB" dirty="0">
                <a:solidFill>
                  <a:srgbClr val="F5118C"/>
                </a:solidFill>
              </a:rPr>
              <a:t>countermelody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Which instrument creates the Hollywood feel at the end? </a:t>
            </a:r>
            <a:r>
              <a:rPr lang="en-GB" dirty="0"/>
              <a:t>- Timpani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6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35BE-E2CA-4EF7-A119-4090D453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169" y="1959339"/>
            <a:ext cx="10545661" cy="25534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500" b="1" dirty="0">
                <a:solidFill>
                  <a:srgbClr val="F5118C"/>
                </a:solidFill>
              </a:rPr>
              <a:t>Bonus question: </a:t>
            </a:r>
          </a:p>
          <a:p>
            <a:pPr marL="0" indent="0" algn="ctr">
              <a:buNone/>
            </a:pPr>
            <a:r>
              <a:rPr lang="en-GB" sz="3500" dirty="0"/>
              <a:t>As you listen to the piece, have a think about how different aspects of the music reflect the theme and story of the film. What features of the music tell you that this is a film about the Second World War?</a:t>
            </a:r>
          </a:p>
        </p:txBody>
      </p:sp>
    </p:spTree>
    <p:extLst>
      <p:ext uri="{BB962C8B-B14F-4D97-AF65-F5344CB8AC3E}">
        <p14:creationId xmlns:p14="http://schemas.microsoft.com/office/powerpoint/2010/main" val="148722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134223" y="251670"/>
            <a:ext cx="553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Eric Coates</a:t>
            </a:r>
          </a:p>
          <a:p>
            <a:r>
              <a:rPr lang="en-GB" sz="3200" dirty="0">
                <a:latin typeface="Inter"/>
              </a:rPr>
              <a:t>(1886 – 1957)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684BD-7DBC-41D9-AF8C-5591AB335323}"/>
              </a:ext>
            </a:extLst>
          </p:cNvPr>
          <p:cNvSpPr txBox="1"/>
          <p:nvPr/>
        </p:nvSpPr>
        <p:spPr>
          <a:xfrm>
            <a:off x="0" y="2700490"/>
            <a:ext cx="6356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Inter"/>
              </a:rPr>
              <a:t>The Dam Busters March</a:t>
            </a:r>
          </a:p>
          <a:p>
            <a:pPr algn="ctr"/>
            <a:r>
              <a:rPr lang="en-GB" sz="3200" dirty="0">
                <a:latin typeface="Inter"/>
              </a:rPr>
              <a:t>(1955)</a:t>
            </a:r>
          </a:p>
        </p:txBody>
      </p:sp>
      <p:pic>
        <p:nvPicPr>
          <p:cNvPr id="1026" name="Picture 2" descr="1955- Dambusters (feature film) | [all images] click for lar… | Flickr">
            <a:extLst>
              <a:ext uri="{FF2B5EF4-FFF2-40B4-BE49-F238E27FC236}">
                <a16:creationId xmlns:a16="http://schemas.microsoft.com/office/drawing/2014/main" id="{9EA434F0-7D8C-43DA-B7A7-DB4B8C0C0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9"/>
          <a:stretch/>
        </p:blipFill>
        <p:spPr bwMode="auto">
          <a:xfrm>
            <a:off x="6579432" y="-27934"/>
            <a:ext cx="7137981" cy="68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4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451785-6E61-46B4-BF24-CC1399764477}"/>
              </a:ext>
            </a:extLst>
          </p:cNvPr>
          <p:cNvSpPr txBox="1"/>
          <p:nvPr/>
        </p:nvSpPr>
        <p:spPr>
          <a:xfrm>
            <a:off x="244641" y="117446"/>
            <a:ext cx="553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Inter"/>
              </a:rPr>
              <a:t>Eric Coates</a:t>
            </a:r>
          </a:p>
          <a:p>
            <a:r>
              <a:rPr lang="en-GB" sz="3200" dirty="0">
                <a:latin typeface="Inter"/>
              </a:rPr>
              <a:t>(1886 – 1957)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E6DAD8-F045-4790-B34D-2EF0574C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30" y="1440885"/>
            <a:ext cx="11769830" cy="5228363"/>
          </a:xfrm>
        </p:spPr>
        <p:txBody>
          <a:bodyPr>
            <a:normAutofit/>
          </a:bodyPr>
          <a:lstStyle/>
          <a:p>
            <a:pPr>
              <a:spcBef>
                <a:spcPts val="50"/>
              </a:spcBef>
            </a:pPr>
            <a:r>
              <a:rPr lang="en-GB" sz="3200" dirty="0"/>
              <a:t>Eric Coates was born in Nottinghamshire to a musical family – although his parents were reluctant to let him pursue a career in music!</a:t>
            </a:r>
          </a:p>
          <a:p>
            <a:pPr>
              <a:spcBef>
                <a:spcPts val="50"/>
              </a:spcBef>
            </a:pPr>
            <a:r>
              <a:rPr lang="en-GB" sz="3200" dirty="0"/>
              <a:t>He studied composition and viola at the Royal Academy of Music, and then began playing in symphony orchestras, including under conductor Thomas Beecham (who founded the LPO!)</a:t>
            </a:r>
          </a:p>
          <a:p>
            <a:pPr>
              <a:spcBef>
                <a:spcPts val="50"/>
              </a:spcBef>
            </a:pPr>
            <a:r>
              <a:rPr lang="en-GB" sz="3200" dirty="0"/>
              <a:t>In 1919 he gave up the viola and made his living solely through composing</a:t>
            </a:r>
          </a:p>
          <a:p>
            <a:pPr>
              <a:spcBef>
                <a:spcPts val="50"/>
              </a:spcBef>
            </a:pPr>
            <a:r>
              <a:rPr lang="en-GB" sz="3200" dirty="0"/>
              <a:t>Some of his most well-known works include ‘By the Sleepy Lagoon’ (1930), the </a:t>
            </a:r>
            <a:r>
              <a:rPr lang="en-GB" sz="3200" i="1" dirty="0"/>
              <a:t>London Suite </a:t>
            </a:r>
            <a:r>
              <a:rPr lang="en-GB" sz="3200" dirty="0"/>
              <a:t>(1932), and ‘The Dam Busters March’ (1955)</a:t>
            </a:r>
          </a:p>
        </p:txBody>
      </p:sp>
    </p:spTree>
    <p:extLst>
      <p:ext uri="{BB962C8B-B14F-4D97-AF65-F5344CB8AC3E}">
        <p14:creationId xmlns:p14="http://schemas.microsoft.com/office/powerpoint/2010/main" val="90654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20CD-1CE1-4297-9DFF-3ECA9B7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1" y="296152"/>
            <a:ext cx="10515600" cy="1325563"/>
          </a:xfrm>
        </p:spPr>
        <p:txBody>
          <a:bodyPr/>
          <a:lstStyle/>
          <a:p>
            <a:r>
              <a:rPr lang="en-GB" b="1" i="1" dirty="0">
                <a:latin typeface="+mn-lt"/>
              </a:rPr>
              <a:t>The Dam Busters </a:t>
            </a:r>
            <a:r>
              <a:rPr lang="en-GB" b="1" dirty="0">
                <a:latin typeface="+mn-lt"/>
              </a:rPr>
              <a:t>(1955)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4B6C-FC47-418F-A27B-6BEA6D26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1" y="1376445"/>
            <a:ext cx="11375859" cy="5116429"/>
          </a:xfrm>
        </p:spPr>
        <p:txBody>
          <a:bodyPr>
            <a:normAutofit/>
          </a:bodyPr>
          <a:lstStyle/>
          <a:p>
            <a:r>
              <a:rPr lang="en-GB" sz="3600" i="1" dirty="0"/>
              <a:t>The Dam Busters </a:t>
            </a:r>
            <a:r>
              <a:rPr lang="en-GB" sz="3600" dirty="0"/>
              <a:t>is a British war film directed by Michael Anderson, based on the true story of Operation Chastise, when the RAF attacked 3 dams in Nazi Germany in 1943</a:t>
            </a:r>
          </a:p>
          <a:p>
            <a:r>
              <a:rPr lang="en-GB" sz="3600" dirty="0"/>
              <a:t>It stars Richard Todd and Michael Redgrave, and was Britain’s biggest box-office success of 1955, receiving rave reviews for the acting, direction, special effects photography and the soundtrack score by Eric Coates</a:t>
            </a:r>
          </a:p>
          <a:p>
            <a:r>
              <a:rPr lang="en-GB" sz="3600" dirty="0"/>
              <a:t>It has become a British classic!</a:t>
            </a:r>
          </a:p>
        </p:txBody>
      </p:sp>
    </p:spTree>
    <p:extLst>
      <p:ext uri="{BB962C8B-B14F-4D97-AF65-F5344CB8AC3E}">
        <p14:creationId xmlns:p14="http://schemas.microsoft.com/office/powerpoint/2010/main" val="239080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B2754-B581-4EF8-9430-AB52C5C2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54620"/>
            <a:ext cx="10515600" cy="818503"/>
          </a:xfrm>
        </p:spPr>
        <p:txBody>
          <a:bodyPr/>
          <a:lstStyle/>
          <a:p>
            <a:pPr algn="ctr"/>
            <a:r>
              <a:rPr lang="en-GB" b="1" dirty="0"/>
              <a:t>Hear the LPO perform </a:t>
            </a:r>
            <a:r>
              <a:rPr lang="en-GB" b="1" i="1" dirty="0"/>
              <a:t>The Dam Busters March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5A56CAD4-2DAB-410E-9EA4-436478A1FBE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60023" y="1046264"/>
            <a:ext cx="8471949" cy="4765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DBB38-DE3D-4F27-A96C-04CA37049C26}"/>
              </a:ext>
            </a:extLst>
          </p:cNvPr>
          <p:cNvSpPr txBox="1"/>
          <p:nvPr/>
        </p:nvSpPr>
        <p:spPr>
          <a:xfrm>
            <a:off x="2446787" y="6090408"/>
            <a:ext cx="729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4"/>
              </a:rPr>
              <a:t>https://www.youtube.com/watch?v=baAqOQu7p7o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9575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FDE5-0E9A-404A-8C9F-DC14414B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029" y="2874278"/>
            <a:ext cx="8883941" cy="924886"/>
          </a:xfrm>
          <a:solidFill>
            <a:schemeClr val="bg1"/>
          </a:solidFill>
          <a:ln>
            <a:solidFill>
              <a:srgbClr val="F511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1" indent="0" algn="ctr">
              <a:spcBef>
                <a:spcPts val="0"/>
              </a:spcBef>
              <a:buNone/>
            </a:pPr>
            <a:r>
              <a:rPr lang="en-GB" sz="5400" dirty="0">
                <a:solidFill>
                  <a:srgbClr val="F5118C"/>
                </a:solidFill>
              </a:rPr>
              <a:t>Dam Busters March analysis</a:t>
            </a:r>
          </a:p>
        </p:txBody>
      </p:sp>
    </p:spTree>
    <p:extLst>
      <p:ext uri="{BB962C8B-B14F-4D97-AF65-F5344CB8AC3E}">
        <p14:creationId xmlns:p14="http://schemas.microsoft.com/office/powerpoint/2010/main" val="397776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Introduction (bars 1 – 6)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2"/>
            <a:ext cx="10515600" cy="3501385"/>
          </a:xfrm>
        </p:spPr>
        <p:txBody>
          <a:bodyPr>
            <a:normAutofit/>
          </a:bodyPr>
          <a:lstStyle/>
          <a:p>
            <a:r>
              <a:rPr lang="en-GB" dirty="0"/>
              <a:t>Long rumbling dominant pedal (G in C major) to add suspense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Pedal = </a:t>
            </a:r>
            <a:r>
              <a:rPr lang="en-GB" dirty="0">
                <a:solidFill>
                  <a:srgbClr val="F5118C"/>
                </a:solidFill>
              </a:rPr>
              <a:t>a long note usually underneath the texture underpinning the harmony</a:t>
            </a:r>
          </a:p>
          <a:p>
            <a:r>
              <a:rPr lang="en-GB" dirty="0"/>
              <a:t>The rest of the introduction is based on the famous main march theme (here in F major but the introduction is in C):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CED45-F883-49AF-98C9-5093F847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0133"/>
            <a:ext cx="10515600" cy="11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6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Introduction (bar 7 – Figure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232"/>
            <a:ext cx="10515600" cy="3501385"/>
          </a:xfrm>
        </p:spPr>
        <p:txBody>
          <a:bodyPr>
            <a:normAutofit/>
          </a:bodyPr>
          <a:lstStyle/>
          <a:p>
            <a:r>
              <a:rPr lang="en-GB" dirty="0"/>
              <a:t>Coates </a:t>
            </a:r>
            <a:r>
              <a:rPr lang="en-GB" dirty="0">
                <a:solidFill>
                  <a:srgbClr val="F5118C"/>
                </a:solidFill>
              </a:rPr>
              <a:t>fragments </a:t>
            </a:r>
            <a:r>
              <a:rPr lang="en-GB" dirty="0"/>
              <a:t>the main theme, meaning that we don’t hear all of it, just a shorter bit</a:t>
            </a:r>
          </a:p>
          <a:p>
            <a:r>
              <a:rPr lang="en-GB" dirty="0"/>
              <a:t>He uses a technique called </a:t>
            </a:r>
            <a:r>
              <a:rPr lang="en-GB" dirty="0">
                <a:solidFill>
                  <a:srgbClr val="F5118C"/>
                </a:solidFill>
              </a:rPr>
              <a:t>diminution</a:t>
            </a:r>
            <a:r>
              <a:rPr lang="en-GB" dirty="0"/>
              <a:t>, which means that the note values are shorter</a:t>
            </a:r>
          </a:p>
          <a:p>
            <a:r>
              <a:rPr lang="en-GB" dirty="0"/>
              <a:t>He also uses a sequence, repeating the same short idea on higher pitches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AC268-3857-490F-BAD0-BA6A160DD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4455689"/>
            <a:ext cx="9963150" cy="11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59C8-4B06-40B5-96CA-6A02521A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5" y="235341"/>
            <a:ext cx="10727870" cy="1325563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+mn-lt"/>
              </a:rPr>
              <a:t>First theme – jaunty, happy tune (Figure 1 – Figure 3)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93974-85F5-4511-80DD-D8695C4CE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1490"/>
            <a:ext cx="10515600" cy="3501385"/>
          </a:xfrm>
        </p:spPr>
        <p:txBody>
          <a:bodyPr>
            <a:normAutofit/>
          </a:bodyPr>
          <a:lstStyle/>
          <a:p>
            <a:r>
              <a:rPr lang="en-GB" dirty="0"/>
              <a:t>Contrasts with the main march tune</a:t>
            </a:r>
          </a:p>
          <a:p>
            <a:r>
              <a:rPr lang="en-GB" dirty="0"/>
              <a:t>Begins with a </a:t>
            </a:r>
            <a:r>
              <a:rPr lang="en-GB" dirty="0">
                <a:solidFill>
                  <a:srgbClr val="F5118C"/>
                </a:solidFill>
              </a:rPr>
              <a:t>chromatic anacrusis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Anacrusis = </a:t>
            </a:r>
            <a:r>
              <a:rPr lang="en-GB" dirty="0">
                <a:solidFill>
                  <a:srgbClr val="F5118C"/>
                </a:solidFill>
              </a:rPr>
              <a:t>begins before the 1</a:t>
            </a:r>
            <a:r>
              <a:rPr lang="en-GB" baseline="30000" dirty="0">
                <a:solidFill>
                  <a:srgbClr val="F5118C"/>
                </a:solidFill>
              </a:rPr>
              <a:t>st</a:t>
            </a:r>
            <a:r>
              <a:rPr lang="en-GB" dirty="0">
                <a:solidFill>
                  <a:srgbClr val="F5118C"/>
                </a:solidFill>
              </a:rPr>
              <a:t> beat of the bar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5118C"/>
                </a:solidFill>
              </a:rPr>
              <a:t>Chromatic = </a:t>
            </a:r>
            <a:r>
              <a:rPr lang="en-GB" dirty="0">
                <a:solidFill>
                  <a:srgbClr val="F5118C"/>
                </a:solidFill>
              </a:rPr>
              <a:t>rising or descending in semitones</a:t>
            </a:r>
          </a:p>
          <a:p>
            <a:r>
              <a:rPr lang="en-GB" dirty="0"/>
              <a:t>In home key of C</a:t>
            </a:r>
          </a:p>
          <a:p>
            <a:r>
              <a:rPr lang="en-GB" dirty="0"/>
              <a:t>Dotted rhythms to create a happy feeling, and a sense of Blitz spirit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69C1F-424D-40CB-B36B-2D81BBC8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4" y="1560904"/>
            <a:ext cx="10727871" cy="9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824</Words>
  <Application>Microsoft Office PowerPoint</Application>
  <PresentationFormat>Widescreen</PresentationFormat>
  <Paragraphs>64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The Dam Busters (1955)</vt:lpstr>
      <vt:lpstr>Hear the LPO perform The Dam Busters March</vt:lpstr>
      <vt:lpstr>PowerPoint Presentation</vt:lpstr>
      <vt:lpstr>Introduction (bars 1 – 6) </vt:lpstr>
      <vt:lpstr>Introduction (bar 7 – Figure 1)</vt:lpstr>
      <vt:lpstr>First theme – jaunty, happy tune (Figure 1 – Figure 3)  </vt:lpstr>
      <vt:lpstr>Structure:</vt:lpstr>
      <vt:lpstr>Coda (Figure 14 – end)</vt:lpstr>
      <vt:lpstr>Quiz</vt:lpstr>
      <vt:lpstr>Quiz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Smith</dc:creator>
  <cp:lastModifiedBy>Talia Lash</cp:lastModifiedBy>
  <cp:revision>34</cp:revision>
  <dcterms:created xsi:type="dcterms:W3CDTF">2023-12-05T15:32:47Z</dcterms:created>
  <dcterms:modified xsi:type="dcterms:W3CDTF">2024-12-05T15:40:26Z</dcterms:modified>
</cp:coreProperties>
</file>